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7" r:id="rId12"/>
    <p:sldId id="268" r:id="rId13"/>
    <p:sldId id="269" r:id="rId14"/>
    <p:sldId id="270" r:id="rId1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fld id="{5B106E36-FD25-4E2D-B0AA-010F637433A0}" type="datetimeFigureOut">
              <a:rPr lang="ru-RU" smtClean="0"/>
              <a:pPr/>
              <a:t>23.03.2017</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a:lstStyle/>
          <a:p>
            <a:fld id="{725C68B6-61C2-468F-89AB-4B9F7531AA68}" type="slidenum">
              <a:rPr lang="ru-RU" smtClean="0"/>
              <a:pPr/>
              <a:t>‹#›</a:t>
            </a:fld>
            <a:endParaRPr lang="ru-RU"/>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23.03.2017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23.03.2017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23.03.2017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23.03.2017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7924800" y="6416675"/>
            <a:ext cx="762000" cy="365125"/>
          </a:xfrm>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23.03.2017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23.03.2017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23.03.2017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23.03.2017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23.03.2017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23.03.2017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5B106E36-FD25-4E2D-B0AA-010F637433A0}" type="datetimeFigureOut">
              <a:rPr lang="ru-RU" smtClean="0"/>
              <a:pPr/>
              <a:t>23.03.2017</a:t>
            </a:fld>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725C68B6-61C2-468F-89AB-4B9F7531AA68}"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55635291.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ctrTitle"/>
          </p:nvPr>
        </p:nvSpPr>
        <p:spPr>
          <a:xfrm>
            <a:off x="467544" y="3429000"/>
            <a:ext cx="8229600" cy="1972816"/>
          </a:xfrm>
        </p:spPr>
        <p:txBody>
          <a:bodyPr/>
          <a:lstStyle/>
          <a:p>
            <a:r>
              <a:rPr lang="ru-RU" dirty="0" smtClean="0">
                <a:solidFill>
                  <a:schemeClr val="tx1"/>
                </a:solidFill>
              </a:rPr>
              <a:t>Наскальная живопись</a:t>
            </a:r>
            <a:endParaRPr lang="ru-RU" dirty="0">
              <a:solidFill>
                <a:schemeClr val="tx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i.jpg"/>
          <p:cNvPicPr>
            <a:picLocks noChangeAspect="1"/>
          </p:cNvPicPr>
          <p:nvPr/>
        </p:nvPicPr>
        <p:blipFill>
          <a:blip r:embed="rId2" cstate="print"/>
          <a:stretch>
            <a:fillRect/>
          </a:stretch>
        </p:blipFill>
        <p:spPr>
          <a:xfrm>
            <a:off x="0" y="1556792"/>
            <a:ext cx="9144000" cy="5301208"/>
          </a:xfrm>
          <a:prstGeom prst="rect">
            <a:avLst/>
          </a:prstGeom>
        </p:spPr>
      </p:pic>
      <p:sp>
        <p:nvSpPr>
          <p:cNvPr id="3" name="Содержимое 2"/>
          <p:cNvSpPr>
            <a:spLocks noGrp="1"/>
          </p:cNvSpPr>
          <p:nvPr>
            <p:ph idx="1"/>
          </p:nvPr>
        </p:nvSpPr>
        <p:spPr>
          <a:xfrm>
            <a:off x="0" y="0"/>
            <a:ext cx="9144000" cy="1700808"/>
          </a:xfrm>
        </p:spPr>
        <p:txBody>
          <a:bodyPr>
            <a:normAutofit lnSpcReduction="10000"/>
          </a:bodyPr>
          <a:lstStyle/>
          <a:p>
            <a:pPr>
              <a:buNone/>
            </a:pPr>
            <a:r>
              <a:rPr lang="ru-RU" dirty="0" smtClean="0"/>
              <a:t>Первобытное искусство сыграло важную роль в истории и культуре древнейшего человечества. Научившись создавать изображения, человек приобрёл некоторую власть над временем.</a:t>
            </a:r>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78372-004-50E2AD04.jpg"/>
          <p:cNvPicPr>
            <a:picLocks noChangeAspect="1"/>
          </p:cNvPicPr>
          <p:nvPr/>
        </p:nvPicPr>
        <p:blipFill>
          <a:blip r:embed="rId2" cstate="print"/>
          <a:stretch>
            <a:fillRect/>
          </a:stretch>
        </p:blipFill>
        <p:spPr>
          <a:xfrm>
            <a:off x="0" y="2420888"/>
            <a:ext cx="9144000" cy="4437112"/>
          </a:xfrm>
          <a:prstGeom prst="rect">
            <a:avLst/>
          </a:prstGeom>
        </p:spPr>
      </p:pic>
      <p:sp>
        <p:nvSpPr>
          <p:cNvPr id="3" name="Содержимое 2"/>
          <p:cNvSpPr>
            <a:spLocks noGrp="1"/>
          </p:cNvSpPr>
          <p:nvPr>
            <p:ph idx="1"/>
          </p:nvPr>
        </p:nvSpPr>
        <p:spPr>
          <a:xfrm>
            <a:off x="0" y="0"/>
            <a:ext cx="9144000" cy="2420888"/>
          </a:xfrm>
        </p:spPr>
        <p:txBody>
          <a:bodyPr>
            <a:normAutofit fontScale="85000" lnSpcReduction="10000"/>
          </a:bodyPr>
          <a:lstStyle/>
          <a:p>
            <a:pPr>
              <a:buNone/>
            </a:pPr>
            <a:r>
              <a:rPr lang="ru-RU" dirty="0" smtClean="0"/>
              <a:t>Тот факт, что в создании наскальной живописи, древнейшие художники использовали различные приспособления (от натуральных красителей до острых камней) наводит на мысль, что наскальная живопись является предвестником первых технических достижений человечества. Первобытное искусство отразило первые представления человека об окружающем мире, благодаря ему, сохранялись и передавались знания и навыки.</a:t>
            </a:r>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i.jpg"/>
          <p:cNvPicPr>
            <a:picLocks noChangeAspect="1"/>
          </p:cNvPicPr>
          <p:nvPr/>
        </p:nvPicPr>
        <p:blipFill>
          <a:blip r:embed="rId2" cstate="print"/>
          <a:stretch>
            <a:fillRect/>
          </a:stretch>
        </p:blipFill>
        <p:spPr>
          <a:xfrm>
            <a:off x="0" y="2996952"/>
            <a:ext cx="4283968" cy="3861049"/>
          </a:xfrm>
          <a:prstGeom prst="rect">
            <a:avLst/>
          </a:prstGeom>
        </p:spPr>
      </p:pic>
      <p:pic>
        <p:nvPicPr>
          <p:cNvPr id="4" name="Рисунок 3" descr="AltamiraBisons.jpg"/>
          <p:cNvPicPr>
            <a:picLocks noChangeAspect="1"/>
          </p:cNvPicPr>
          <p:nvPr/>
        </p:nvPicPr>
        <p:blipFill>
          <a:blip r:embed="rId3" cstate="print"/>
          <a:stretch>
            <a:fillRect/>
          </a:stretch>
        </p:blipFill>
        <p:spPr>
          <a:xfrm>
            <a:off x="4211960" y="2924944"/>
            <a:ext cx="4932040" cy="3933056"/>
          </a:xfrm>
          <a:prstGeom prst="rect">
            <a:avLst/>
          </a:prstGeom>
        </p:spPr>
      </p:pic>
      <p:sp>
        <p:nvSpPr>
          <p:cNvPr id="3" name="Содержимое 2"/>
          <p:cNvSpPr>
            <a:spLocks noGrp="1"/>
          </p:cNvSpPr>
          <p:nvPr>
            <p:ph idx="1"/>
          </p:nvPr>
        </p:nvSpPr>
        <p:spPr>
          <a:xfrm>
            <a:off x="0" y="0"/>
            <a:ext cx="9144000" cy="3212976"/>
          </a:xfrm>
        </p:spPr>
        <p:txBody>
          <a:bodyPr>
            <a:normAutofit lnSpcReduction="10000"/>
          </a:bodyPr>
          <a:lstStyle/>
          <a:p>
            <a:pPr>
              <a:buNone/>
            </a:pPr>
            <a:r>
              <a:rPr lang="ru-RU" dirty="0" smtClean="0"/>
              <a:t>Закрепляя в зримых образах свой жизненный опыт и мироощущение, первобытный человек углублял и расширял представления о действительности. Человек рисовал, и каждый раз старался более реально изобразить окружающий мир, правильнее подобрать цвета и формы. Человек трудился и совершенствовался, скорее всего, это и явилось причиной новых открытий и достижений.</a:t>
            </a:r>
            <a:endParaRPr lang="ru-RU"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i (1).jpg"/>
          <p:cNvPicPr>
            <a:picLocks noChangeAspect="1"/>
          </p:cNvPicPr>
          <p:nvPr/>
        </p:nvPicPr>
        <p:blipFill>
          <a:blip r:embed="rId2" cstate="print"/>
          <a:stretch>
            <a:fillRect/>
          </a:stretch>
        </p:blipFill>
        <p:spPr>
          <a:xfrm>
            <a:off x="0" y="1844990"/>
            <a:ext cx="6948264" cy="5013010"/>
          </a:xfrm>
          <a:prstGeom prst="rect">
            <a:avLst/>
          </a:prstGeom>
        </p:spPr>
      </p:pic>
      <p:sp>
        <p:nvSpPr>
          <p:cNvPr id="3" name="Содержимое 2"/>
          <p:cNvSpPr>
            <a:spLocks noGrp="1"/>
          </p:cNvSpPr>
          <p:nvPr>
            <p:ph idx="1"/>
          </p:nvPr>
        </p:nvSpPr>
        <p:spPr>
          <a:xfrm>
            <a:off x="539552" y="0"/>
            <a:ext cx="8229600" cy="4709160"/>
          </a:xfrm>
        </p:spPr>
        <p:txBody>
          <a:bodyPr/>
          <a:lstStyle/>
          <a:p>
            <a:pPr>
              <a:buNone/>
            </a:pPr>
            <a:r>
              <a:rPr lang="ru-RU" dirty="0" smtClean="0"/>
              <a:t>Можно сказать, что искусство старше религии и старше науки. Но оно моложе труда. Труд - отец всего человеческого, в том числе и искусства. В том числе и современного.</a:t>
            </a:r>
            <a:endParaRPr lang="ru-RU"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pPr algn="ctr">
              <a:buNone/>
            </a:pPr>
            <a:r>
              <a:rPr lang="ru-RU" sz="4400" dirty="0" smtClean="0"/>
              <a:t>Спасибо за внимание</a:t>
            </a:r>
            <a:r>
              <a:rPr lang="ru-RU" dirty="0" smtClean="0"/>
              <a:t>!</a:t>
            </a:r>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4008361397617.jpg"/>
          <p:cNvPicPr>
            <a:picLocks noChangeAspect="1"/>
          </p:cNvPicPr>
          <p:nvPr/>
        </p:nvPicPr>
        <p:blipFill>
          <a:blip r:embed="rId2" cstate="print"/>
          <a:stretch>
            <a:fillRect/>
          </a:stretch>
        </p:blipFill>
        <p:spPr>
          <a:xfrm>
            <a:off x="0" y="0"/>
            <a:ext cx="9144000" cy="6858000"/>
          </a:xfrm>
          <a:prstGeom prst="rect">
            <a:avLst/>
          </a:prstGeom>
        </p:spPr>
      </p:pic>
      <p:sp>
        <p:nvSpPr>
          <p:cNvPr id="3" name="Содержимое 2"/>
          <p:cNvSpPr>
            <a:spLocks noGrp="1"/>
          </p:cNvSpPr>
          <p:nvPr>
            <p:ph idx="1"/>
          </p:nvPr>
        </p:nvSpPr>
        <p:spPr/>
        <p:txBody>
          <a:bodyPr/>
          <a:lstStyle/>
          <a:p>
            <a:pPr>
              <a:buNone/>
            </a:pPr>
            <a:r>
              <a:rPr lang="ru-RU" dirty="0" smtClean="0"/>
              <a:t>Искусство не зародилось в строго определенный исторический момент — оно постепенно вырастало из «</a:t>
            </a:r>
            <a:r>
              <a:rPr lang="ru-RU" dirty="0" err="1" smtClean="0"/>
              <a:t>неискусства</a:t>
            </a:r>
            <a:r>
              <a:rPr lang="ru-RU" dirty="0" smtClean="0"/>
              <a:t>», формировалось и видоизменялось вместе с создающим его человеком. Искусство </a:t>
            </a:r>
            <a:r>
              <a:rPr lang="ru-RU" dirty="0" smtClean="0"/>
              <a:t>- </a:t>
            </a:r>
            <a:r>
              <a:rPr lang="ru-RU" dirty="0" smtClean="0"/>
              <a:t>один из самых древних атрибутов человеческого существования.</a:t>
            </a:r>
            <a:br>
              <a:rPr lang="ru-RU" dirty="0" smtClean="0"/>
            </a:br>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6sls8h-qnr.jpg"/>
          <p:cNvPicPr>
            <a:picLocks noChangeAspect="1"/>
          </p:cNvPicPr>
          <p:nvPr/>
        </p:nvPicPr>
        <p:blipFill>
          <a:blip r:embed="rId2" cstate="print"/>
          <a:stretch>
            <a:fillRect/>
          </a:stretch>
        </p:blipFill>
        <p:spPr>
          <a:xfrm>
            <a:off x="2641600" y="2527300"/>
            <a:ext cx="6502400" cy="4330700"/>
          </a:xfrm>
          <a:prstGeom prst="rect">
            <a:avLst/>
          </a:prstGeom>
        </p:spPr>
      </p:pic>
      <p:sp>
        <p:nvSpPr>
          <p:cNvPr id="3" name="Содержимое 2"/>
          <p:cNvSpPr>
            <a:spLocks noGrp="1"/>
          </p:cNvSpPr>
          <p:nvPr>
            <p:ph idx="1"/>
          </p:nvPr>
        </p:nvSpPr>
        <p:spPr>
          <a:xfrm>
            <a:off x="0" y="0"/>
            <a:ext cx="6768752" cy="5832648"/>
          </a:xfrm>
        </p:spPr>
        <p:txBody>
          <a:bodyPr>
            <a:normAutofit fontScale="92500" lnSpcReduction="10000"/>
          </a:bodyPr>
          <a:lstStyle/>
          <a:p>
            <a:pPr>
              <a:buNone/>
            </a:pPr>
            <a:r>
              <a:rPr lang="ru-RU" dirty="0" smtClean="0"/>
              <a:t>Один из видов искусства – живопись – началось с наскальных рисунков. Самые ранние изображения, где преобладают «портреты» зверей, относятся к верхнему палеолиту (древнему каменному веку), то есть были созданы сорок – двадцать тысяч лет тому назад. Оно старше, чем государство и собственность, старше всех тех сложных взаимоотношений и чувств, в том числе чувства личности, индивидуальности, которые складывались позже, оно старше земледелия, скотоводства и обработки металлов.</a:t>
            </a:r>
          </a:p>
          <a:p>
            <a:pPr>
              <a:buNone/>
            </a:pPr>
            <a:r>
              <a:rPr lang="ru-RU" dirty="0" smtClean="0"/>
              <a:t/>
            </a:r>
            <a:br>
              <a:rPr lang="ru-RU" dirty="0" smtClean="0"/>
            </a:br>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cav-paint-09.jpg"/>
          <p:cNvPicPr>
            <a:picLocks noChangeAspect="1"/>
          </p:cNvPicPr>
          <p:nvPr/>
        </p:nvPicPr>
        <p:blipFill>
          <a:blip r:embed="rId2" cstate="print"/>
          <a:stretch>
            <a:fillRect/>
          </a:stretch>
        </p:blipFill>
        <p:spPr>
          <a:xfrm>
            <a:off x="0" y="3795936"/>
            <a:ext cx="4763211" cy="3062064"/>
          </a:xfrm>
          <a:prstGeom prst="rect">
            <a:avLst/>
          </a:prstGeom>
        </p:spPr>
      </p:pic>
      <p:sp>
        <p:nvSpPr>
          <p:cNvPr id="3" name="Содержимое 2"/>
          <p:cNvSpPr>
            <a:spLocks noGrp="1"/>
          </p:cNvSpPr>
          <p:nvPr>
            <p:ph idx="1"/>
          </p:nvPr>
        </p:nvSpPr>
        <p:spPr>
          <a:xfrm>
            <a:off x="683568" y="260648"/>
            <a:ext cx="8229600" cy="4709160"/>
          </a:xfrm>
        </p:spPr>
        <p:txBody>
          <a:bodyPr/>
          <a:lstStyle/>
          <a:p>
            <a:pPr>
              <a:buNone/>
            </a:pPr>
            <a:r>
              <a:rPr lang="ru-RU" dirty="0" smtClean="0"/>
              <a:t>Подобные памятники широко разбросаны по лицу нашей планеты. Их </a:t>
            </a:r>
            <a:r>
              <a:rPr lang="ru-RU" dirty="0" err="1" smtClean="0"/>
              <a:t>находили:в</a:t>
            </a:r>
            <a:r>
              <a:rPr lang="ru-RU" dirty="0" smtClean="0"/>
              <a:t> Испании (знаменитые пещеры </a:t>
            </a:r>
            <a:r>
              <a:rPr lang="ru-RU" dirty="0" err="1" smtClean="0"/>
              <a:t>Альтамиры</a:t>
            </a:r>
            <a:r>
              <a:rPr lang="ru-RU" dirty="0" smtClean="0"/>
              <a:t>, которые называют «первобытной Сикстинской капеллой»), во Франции (пещеры фон де </a:t>
            </a:r>
            <a:r>
              <a:rPr lang="ru-RU" dirty="0" err="1" smtClean="0"/>
              <a:t>Гом</a:t>
            </a:r>
            <a:r>
              <a:rPr lang="ru-RU" dirty="0" smtClean="0"/>
              <a:t>, </a:t>
            </a:r>
            <a:r>
              <a:rPr lang="ru-RU" dirty="0" err="1" smtClean="0"/>
              <a:t>Монтеспан</a:t>
            </a:r>
            <a:r>
              <a:rPr lang="ru-RU" dirty="0" smtClean="0"/>
              <a:t> и др.), в Сибири, на Дону (</a:t>
            </a:r>
            <a:r>
              <a:rPr lang="ru-RU" dirty="0" err="1" smtClean="0"/>
              <a:t>Костенки</a:t>
            </a:r>
            <a:r>
              <a:rPr lang="ru-RU" dirty="0" smtClean="0"/>
              <a:t>), в Италии, Англии, Германии, </a:t>
            </a:r>
            <a:r>
              <a:rPr lang="ru-RU" dirty="0" err="1" smtClean="0"/>
              <a:t>Алжире,в</a:t>
            </a:r>
            <a:r>
              <a:rPr lang="ru-RU" dirty="0" smtClean="0"/>
              <a:t> Сахаре - недавно открытые гигантские многоцветные росписи горного плато </a:t>
            </a:r>
            <a:r>
              <a:rPr lang="ru-RU" dirty="0" err="1" smtClean="0"/>
              <a:t>Тассили</a:t>
            </a:r>
            <a:r>
              <a:rPr lang="ru-RU" dirty="0" smtClean="0"/>
              <a:t>, среди песков пустыни.</a:t>
            </a:r>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188640"/>
            <a:ext cx="8229600" cy="4709160"/>
          </a:xfrm>
        </p:spPr>
        <p:txBody>
          <a:bodyPr>
            <a:normAutofit lnSpcReduction="10000"/>
          </a:bodyPr>
          <a:lstStyle/>
          <a:p>
            <a:pPr>
              <a:buNone/>
            </a:pPr>
            <a:r>
              <a:rPr lang="ru-RU" dirty="0" smtClean="0"/>
              <a:t>Человек верхнего палеолита являл собой «</a:t>
            </a:r>
            <a:r>
              <a:rPr lang="ru-RU" dirty="0" err="1" smtClean="0"/>
              <a:t>homo</a:t>
            </a:r>
            <a:r>
              <a:rPr lang="ru-RU" dirty="0" smtClean="0"/>
              <a:t> </a:t>
            </a:r>
            <a:r>
              <a:rPr lang="ru-RU" dirty="0" err="1" smtClean="0"/>
              <a:t>sapiens</a:t>
            </a:r>
            <a:r>
              <a:rPr lang="ru-RU" dirty="0" smtClean="0"/>
              <a:t>» — то есть по своей физической конституции был вполне подобен современному человеку. Он владел членораздельной речью и умел выделывать довольно сложные орудия из камня, кости, дерева и рога. Родовые коллективы жили охотой на крупного зверя. Казалось бы, у этого примитивного человеческого общества, которое даже еще не возделывало землю и не приручало животных, не должно бы быть никакого искусства. Так ли это на самом деле?</a:t>
            </a:r>
            <a:endParaRPr lang="ru-RU" dirty="0"/>
          </a:p>
        </p:txBody>
      </p:sp>
      <p:pic>
        <p:nvPicPr>
          <p:cNvPr id="5" name="Рисунок 4" descr="i (3).jpg"/>
          <p:cNvPicPr>
            <a:picLocks noChangeAspect="1"/>
          </p:cNvPicPr>
          <p:nvPr/>
        </p:nvPicPr>
        <p:blipFill>
          <a:blip r:embed="rId2" cstate="print"/>
          <a:stretch>
            <a:fillRect/>
          </a:stretch>
        </p:blipFill>
        <p:spPr>
          <a:xfrm>
            <a:off x="1043608" y="4437111"/>
            <a:ext cx="6912768" cy="2420889"/>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4008361397617.jpg"/>
          <p:cNvPicPr>
            <a:picLocks noChangeAspect="1"/>
          </p:cNvPicPr>
          <p:nvPr/>
        </p:nvPicPr>
        <p:blipFill>
          <a:blip r:embed="rId2" cstate="print"/>
          <a:stretch>
            <a:fillRect/>
          </a:stretch>
        </p:blipFill>
        <p:spPr>
          <a:xfrm>
            <a:off x="0" y="2204864"/>
            <a:ext cx="9144000" cy="4653136"/>
          </a:xfrm>
          <a:prstGeom prst="rect">
            <a:avLst/>
          </a:prstGeom>
        </p:spPr>
      </p:pic>
      <p:sp>
        <p:nvSpPr>
          <p:cNvPr id="3" name="Содержимое 2"/>
          <p:cNvSpPr>
            <a:spLocks noGrp="1"/>
          </p:cNvSpPr>
          <p:nvPr>
            <p:ph idx="1"/>
          </p:nvPr>
        </p:nvSpPr>
        <p:spPr>
          <a:xfrm>
            <a:off x="-540568" y="188640"/>
            <a:ext cx="9684568" cy="3888432"/>
          </a:xfrm>
        </p:spPr>
        <p:txBody>
          <a:bodyPr>
            <a:normAutofit fontScale="92500" lnSpcReduction="20000"/>
          </a:bodyPr>
          <a:lstStyle/>
          <a:p>
            <a:pPr>
              <a:buNone/>
            </a:pPr>
            <a:r>
              <a:rPr lang="ru-RU" dirty="0" smtClean="0"/>
              <a:t>      Навыками</a:t>
            </a:r>
            <a:r>
              <a:rPr lang="ru-RU" dirty="0" smtClean="0"/>
              <a:t>, жизненно необходимыми человеку каменного века, были и навыки ручного труда — искусных манипуляций руки. Если присмотреться к орудиям труда пещерного жителя, то видно, какая это была утонченная и искусная работа. Рука такого мастера была уже поистине мудрой: она прошла великую школу труда. Необходима была и острая наблюдательность — во всем, что касалось повадок зверя. Зверь был источником жизни, средоточием помыслов, врагом и другом, жертвой и божеством. Искусность руки и меткость глаза дали возможность создавать великолепные, мастерские изображения.</a:t>
            </a:r>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i (4).jpg"/>
          <p:cNvPicPr>
            <a:picLocks noChangeAspect="1"/>
          </p:cNvPicPr>
          <p:nvPr/>
        </p:nvPicPr>
        <p:blipFill>
          <a:blip r:embed="rId2" cstate="print"/>
          <a:stretch>
            <a:fillRect/>
          </a:stretch>
        </p:blipFill>
        <p:spPr>
          <a:xfrm>
            <a:off x="1331640" y="0"/>
            <a:ext cx="7812360" cy="3356992"/>
          </a:xfrm>
          <a:prstGeom prst="rect">
            <a:avLst/>
          </a:prstGeom>
        </p:spPr>
      </p:pic>
      <p:sp>
        <p:nvSpPr>
          <p:cNvPr id="3" name="Содержимое 2"/>
          <p:cNvSpPr>
            <a:spLocks noGrp="1"/>
          </p:cNvSpPr>
          <p:nvPr>
            <p:ph idx="1"/>
          </p:nvPr>
        </p:nvSpPr>
        <p:spPr>
          <a:xfrm>
            <a:off x="-396552" y="2348880"/>
            <a:ext cx="8229600" cy="4709160"/>
          </a:xfrm>
        </p:spPr>
        <p:txBody>
          <a:bodyPr>
            <a:normAutofit fontScale="85000" lnSpcReduction="20000"/>
          </a:bodyPr>
          <a:lstStyle/>
          <a:p>
            <a:pPr>
              <a:buNone/>
            </a:pPr>
            <a:r>
              <a:rPr lang="ru-RU" dirty="0" smtClean="0"/>
              <a:t>     Сказать</a:t>
            </a:r>
            <a:r>
              <a:rPr lang="ru-RU" dirty="0" smtClean="0"/>
              <a:t>, что они не примитивны, было бы неверно. Примитивность сказывается, например, в отсутствии чувства общей композиции, согласованности. На потолке </a:t>
            </a:r>
            <a:r>
              <a:rPr lang="ru-RU" dirty="0" err="1" smtClean="0"/>
              <a:t>Альтамирской</a:t>
            </a:r>
            <a:r>
              <a:rPr lang="ru-RU" dirty="0" smtClean="0"/>
              <a:t> пещеры нарисовано около двух десятков бизонов, лошадей и кабанов; каждое изображение в отдельности превосходно, но как они расположены? В их соотношении между собой царит беспорядок и хаос: некоторые нарисованы вверх ногами, многие накладываются одно на другое. само мышление первобытного человека, очень натренированное в одном отношении, беспомощно и примитивно в другом — в осознании связей. Но главным образом примитивность сознания первобытного «художника» проявляется в том, что он изображает лишь то, с чем непосредственно связана его борьба за жизнь.</a:t>
            </a:r>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i (5).jpg"/>
          <p:cNvPicPr>
            <a:picLocks noChangeAspect="1"/>
          </p:cNvPicPr>
          <p:nvPr/>
        </p:nvPicPr>
        <p:blipFill>
          <a:blip r:embed="rId2" cstate="print"/>
          <a:stretch>
            <a:fillRect/>
          </a:stretch>
        </p:blipFill>
        <p:spPr>
          <a:xfrm>
            <a:off x="0" y="0"/>
            <a:ext cx="5580112" cy="6858000"/>
          </a:xfrm>
          <a:prstGeom prst="rect">
            <a:avLst/>
          </a:prstGeom>
        </p:spPr>
      </p:pic>
      <p:sp>
        <p:nvSpPr>
          <p:cNvPr id="3" name="Содержимое 2"/>
          <p:cNvSpPr>
            <a:spLocks noGrp="1"/>
          </p:cNvSpPr>
          <p:nvPr>
            <p:ph idx="1"/>
          </p:nvPr>
        </p:nvSpPr>
        <p:spPr>
          <a:xfrm>
            <a:off x="3203848" y="0"/>
            <a:ext cx="5940152" cy="6858000"/>
          </a:xfrm>
        </p:spPr>
        <p:txBody>
          <a:bodyPr>
            <a:normAutofit fontScale="85000" lnSpcReduction="20000"/>
          </a:bodyPr>
          <a:lstStyle/>
          <a:p>
            <a:pPr>
              <a:buNone/>
            </a:pPr>
            <a:r>
              <a:rPr lang="ru-RU" dirty="0" smtClean="0"/>
              <a:t>     </a:t>
            </a:r>
            <a:r>
              <a:rPr lang="ru-RU" dirty="0" smtClean="0"/>
              <a:t>Почему человек тратил на них время и труд? Это была необходимость в познании, в освоении мира. И познание, и упражнение в охоте были для первобытных людей магическим актом, священным и вместе с тем вполне утилитарным. При более подробном рассмотрении рисунков мы с удивлением обнаружим, что первобытный человек изображал движение гораздо чаще, чем это может показаться на первый взгляд. На древнейших рисунках и гравюрах движение выражают положение ног, наклон тела или поворот головы. Неподвижных фигур почти нет. Почти во всех случаях, когда палеолитический художник старался передать четыре конечности животных, он видел их в движении.</a:t>
            </a:r>
          </a:p>
          <a:p>
            <a:pPr>
              <a:buNone/>
            </a:pPr>
            <a:r>
              <a:rPr lang="ru-RU" dirty="0" smtClean="0"/>
              <a:t/>
            </a:r>
            <a:br>
              <a:rPr lang="ru-RU" dirty="0" smtClean="0"/>
            </a:br>
            <a:endParaRPr lang="ru-RU"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i (1).jpg"/>
          <p:cNvPicPr>
            <a:picLocks noChangeAspect="1"/>
          </p:cNvPicPr>
          <p:nvPr/>
        </p:nvPicPr>
        <p:blipFill>
          <a:blip r:embed="rId2" cstate="print"/>
          <a:stretch>
            <a:fillRect/>
          </a:stretch>
        </p:blipFill>
        <p:spPr>
          <a:xfrm>
            <a:off x="4086225" y="0"/>
            <a:ext cx="5057775" cy="6858000"/>
          </a:xfrm>
          <a:prstGeom prst="rect">
            <a:avLst/>
          </a:prstGeom>
        </p:spPr>
      </p:pic>
      <p:sp>
        <p:nvSpPr>
          <p:cNvPr id="3" name="Содержимое 2"/>
          <p:cNvSpPr>
            <a:spLocks noGrp="1"/>
          </p:cNvSpPr>
          <p:nvPr>
            <p:ph idx="1"/>
          </p:nvPr>
        </p:nvSpPr>
        <p:spPr>
          <a:xfrm>
            <a:off x="-324544" y="0"/>
            <a:ext cx="4824536" cy="7056784"/>
          </a:xfrm>
        </p:spPr>
        <p:txBody>
          <a:bodyPr>
            <a:normAutofit fontScale="77500" lnSpcReduction="20000"/>
          </a:bodyPr>
          <a:lstStyle/>
          <a:p>
            <a:pPr>
              <a:buNone/>
            </a:pPr>
            <a:r>
              <a:rPr lang="ru-RU" dirty="0" smtClean="0"/>
              <a:t>    Одной </a:t>
            </a:r>
            <a:r>
              <a:rPr lang="ru-RU" dirty="0" smtClean="0"/>
              <a:t>из самых простых техник является рисунок на скальной стене пальцем, покрытым цветной глиной. Другая техника - гравировка каким-то острым предметом. В монументальном наскальном искусстве иногда встречается комбинированная техника росписи и гравюры. Некоторые изображения животных столь совершенны, что отдельные учёные пытаются определить по ним не только вид, но и подвид животного. Излюбленным сюжетом палеолитического искусства являются бизоны. Также были найдены многочисленные изображения диких туров, мамонтов и носорогов, северного оленя. К числу уникальных мотивов относятся рыбы, змеи, некоторые виды птиц и насекомых, а также растительные мотивы.</a:t>
            </a:r>
            <a:endParaRPr lang="ru-RU"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Яркая">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28</TotalTime>
  <Words>865</Words>
  <Application>Microsoft Office PowerPoint</Application>
  <PresentationFormat>Экран (4:3)</PresentationFormat>
  <Paragraphs>16</Paragraphs>
  <Slides>14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Апекс</vt:lpstr>
      <vt:lpstr>Наскальная живопись</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Наскальная живопись</dc:title>
  <dc:creator>Света</dc:creator>
  <cp:lastModifiedBy>Света</cp:lastModifiedBy>
  <cp:revision>5</cp:revision>
  <dcterms:created xsi:type="dcterms:W3CDTF">2017-03-23T03:06:39Z</dcterms:created>
  <dcterms:modified xsi:type="dcterms:W3CDTF">2017-03-23T03:46:13Z</dcterms:modified>
</cp:coreProperties>
</file>